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94" r:id="rId2"/>
    <p:sldId id="256" r:id="rId3"/>
    <p:sldId id="257" r:id="rId4"/>
    <p:sldId id="286" r:id="rId5"/>
    <p:sldId id="295" r:id="rId6"/>
    <p:sldId id="285" r:id="rId7"/>
    <p:sldId id="287" r:id="rId8"/>
    <p:sldId id="291" r:id="rId9"/>
    <p:sldId id="289" r:id="rId10"/>
    <p:sldId id="290" r:id="rId11"/>
  </p:sldIdLst>
  <p:sldSz cx="12192000" cy="6858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Calibri Light" pitchFamily="34" charset="0"/>
      <p:regular r:id="rId17"/>
      <p:italic r:id="rId1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13.8.2021.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64AB2B9-F87F-4FB6-B69F-F4AC90E4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EE08D29-84D1-41F9-9EC0-30797121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A356954-066A-410F-A28D-24EA9151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pPr/>
              <a:t>13.8.2021.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150B095-DDD9-40E2-AC32-FDC8B9CF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7C38A62-35EF-4459-96A5-69599359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9192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Priroda 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dd321bb7-f961-449f-ad74-4a2a0b4e68d6/assets/interactivity/kviz_6/index.html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www.e-sfera.hr/dodatni-digitalni-sadrzaji/dd321bb7-f961-449f-ad74-4a2a0b4e68d6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ivazdravlje.hr/alergije/prognoza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e-sfera.hr/dodatni-digitalni-sadrzaji/dd321bb7-f961-449f-ad74-4a2a0b4e68d6/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dd321bb7-f961-449f-ad74-4a2a0b4e68d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dd321bb7-f961-449f-ad74-4a2a0b4e68d6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hyperlink" Target="https://www.e-sfera.hr/dodatni-digitalni-sadrzaji/dd321bb7-f961-449f-ad74-4a2a0b4e68d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www.e-sfera.hr/dodatni-digitalni-sadrzaji/dd321bb7-f961-449f-ad74-4a2a0b4e68d6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zb219cb219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lika 44">
            <a:extLst>
              <a:ext uri="{FF2B5EF4-FFF2-40B4-BE49-F238E27FC236}">
                <a16:creationId xmlns:a16="http://schemas.microsoft.com/office/drawing/2014/main" xmlns="" id="{A3F32127-D1BB-4790-BE40-CBFBED4E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410" b="37212"/>
          <a:stretch>
            <a:fillRect/>
          </a:stretch>
        </p:blipFill>
        <p:spPr>
          <a:xfrm>
            <a:off x="160420" y="1280076"/>
            <a:ext cx="3140243" cy="2913034"/>
          </a:xfrm>
          <a:custGeom>
            <a:avLst/>
            <a:gdLst>
              <a:gd name="connsiteX0" fmla="*/ 0 w 3140243"/>
              <a:gd name="connsiteY0" fmla="*/ 0 h 2913034"/>
              <a:gd name="connsiteX1" fmla="*/ 2562727 w 3140243"/>
              <a:gd name="connsiteY1" fmla="*/ 0 h 2913034"/>
              <a:gd name="connsiteX2" fmla="*/ 2562727 w 3140243"/>
              <a:gd name="connsiteY2" fmla="*/ 999065 h 2913034"/>
              <a:gd name="connsiteX3" fmla="*/ 2843464 w 3140243"/>
              <a:gd name="connsiteY3" fmla="*/ 999065 h 2913034"/>
              <a:gd name="connsiteX4" fmla="*/ 3140243 w 3140243"/>
              <a:gd name="connsiteY4" fmla="*/ 1311886 h 2913034"/>
              <a:gd name="connsiteX5" fmla="*/ 2843464 w 3140243"/>
              <a:gd name="connsiteY5" fmla="*/ 1624707 h 2913034"/>
              <a:gd name="connsiteX6" fmla="*/ 2562727 w 3140243"/>
              <a:gd name="connsiteY6" fmla="*/ 1624707 h 2913034"/>
              <a:gd name="connsiteX7" fmla="*/ 2562727 w 3140243"/>
              <a:gd name="connsiteY7" fmla="*/ 2319477 h 2913034"/>
              <a:gd name="connsiteX8" fmla="*/ 1592180 w 3140243"/>
              <a:gd name="connsiteY8" fmla="*/ 2319477 h 2913034"/>
              <a:gd name="connsiteX9" fmla="*/ 1592180 w 3140243"/>
              <a:gd name="connsiteY9" fmla="*/ 2616255 h 2913034"/>
              <a:gd name="connsiteX10" fmla="*/ 1279359 w 3140243"/>
              <a:gd name="connsiteY10" fmla="*/ 2913034 h 2913034"/>
              <a:gd name="connsiteX11" fmla="*/ 966538 w 3140243"/>
              <a:gd name="connsiteY11" fmla="*/ 2616255 h 2913034"/>
              <a:gd name="connsiteX12" fmla="*/ 966538 w 3140243"/>
              <a:gd name="connsiteY12" fmla="*/ 2319477 h 2913034"/>
              <a:gd name="connsiteX13" fmla="*/ 0 w 3140243"/>
              <a:gd name="connsiteY13" fmla="*/ 2319477 h 291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0243" h="2913034">
                <a:moveTo>
                  <a:pt x="0" y="0"/>
                </a:moveTo>
                <a:lnTo>
                  <a:pt x="2562727" y="0"/>
                </a:lnTo>
                <a:lnTo>
                  <a:pt x="2562727" y="999065"/>
                </a:lnTo>
                <a:lnTo>
                  <a:pt x="2843464" y="999065"/>
                </a:lnTo>
                <a:cubicBezTo>
                  <a:pt x="3007371" y="999065"/>
                  <a:pt x="3140243" y="1139120"/>
                  <a:pt x="3140243" y="1311886"/>
                </a:cubicBezTo>
                <a:cubicBezTo>
                  <a:pt x="3140243" y="1484652"/>
                  <a:pt x="3007371" y="1624707"/>
                  <a:pt x="2843464" y="1624707"/>
                </a:cubicBezTo>
                <a:lnTo>
                  <a:pt x="2562727" y="1624707"/>
                </a:lnTo>
                <a:lnTo>
                  <a:pt x="2562727" y="2319477"/>
                </a:lnTo>
                <a:lnTo>
                  <a:pt x="1592180" y="2319477"/>
                </a:lnTo>
                <a:lnTo>
                  <a:pt x="1592180" y="2616255"/>
                </a:lnTo>
                <a:cubicBezTo>
                  <a:pt x="1592180" y="2780162"/>
                  <a:pt x="1452125" y="2913034"/>
                  <a:pt x="1279359" y="2913034"/>
                </a:cubicBezTo>
                <a:cubicBezTo>
                  <a:pt x="1106593" y="2913034"/>
                  <a:pt x="966538" y="2780162"/>
                  <a:pt x="966538" y="2616255"/>
                </a:cubicBezTo>
                <a:lnTo>
                  <a:pt x="966538" y="2319477"/>
                </a:lnTo>
                <a:lnTo>
                  <a:pt x="0" y="2319477"/>
                </a:lnTo>
                <a:close/>
              </a:path>
            </a:pathLst>
          </a:cu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xmlns="" id="{80BA24ED-7A9F-409E-8DA4-53F4AF24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81" r="33542" b="50005"/>
          <a:stretch>
            <a:fillRect/>
          </a:stretch>
        </p:blipFill>
        <p:spPr>
          <a:xfrm>
            <a:off x="2735178" y="1280077"/>
            <a:ext cx="2566737" cy="2319477"/>
          </a:xfrm>
          <a:custGeom>
            <a:avLst/>
            <a:gdLst>
              <a:gd name="connsiteX0" fmla="*/ 0 w 2566737"/>
              <a:gd name="connsiteY0" fmla="*/ 0 h 2319477"/>
              <a:gd name="connsiteX1" fmla="*/ 2566737 w 2566737"/>
              <a:gd name="connsiteY1" fmla="*/ 0 h 2319477"/>
              <a:gd name="connsiteX2" fmla="*/ 2566737 w 2566737"/>
              <a:gd name="connsiteY2" fmla="*/ 1010145 h 2319477"/>
              <a:gd name="connsiteX3" fmla="*/ 2269958 w 2566737"/>
              <a:gd name="connsiteY3" fmla="*/ 1010145 h 2319477"/>
              <a:gd name="connsiteX4" fmla="*/ 1973179 w 2566737"/>
              <a:gd name="connsiteY4" fmla="*/ 1322966 h 2319477"/>
              <a:gd name="connsiteX5" fmla="*/ 2269958 w 2566737"/>
              <a:gd name="connsiteY5" fmla="*/ 1635787 h 2319477"/>
              <a:gd name="connsiteX6" fmla="*/ 2566737 w 2566737"/>
              <a:gd name="connsiteY6" fmla="*/ 1635787 h 2319477"/>
              <a:gd name="connsiteX7" fmla="*/ 2566737 w 2566737"/>
              <a:gd name="connsiteY7" fmla="*/ 2319477 h 2319477"/>
              <a:gd name="connsiteX8" fmla="*/ 1584156 w 2566737"/>
              <a:gd name="connsiteY8" fmla="*/ 2319477 h 2319477"/>
              <a:gd name="connsiteX9" fmla="*/ 1584156 w 2566737"/>
              <a:gd name="connsiteY9" fmla="*/ 2036840 h 2319477"/>
              <a:gd name="connsiteX10" fmla="*/ 1271335 w 2566737"/>
              <a:gd name="connsiteY10" fmla="*/ 1740061 h 2319477"/>
              <a:gd name="connsiteX11" fmla="*/ 958514 w 2566737"/>
              <a:gd name="connsiteY11" fmla="*/ 2036840 h 2319477"/>
              <a:gd name="connsiteX12" fmla="*/ 958514 w 2566737"/>
              <a:gd name="connsiteY12" fmla="*/ 2319477 h 2319477"/>
              <a:gd name="connsiteX13" fmla="*/ 0 w 2566737"/>
              <a:gd name="connsiteY13" fmla="*/ 2319477 h 2319477"/>
              <a:gd name="connsiteX14" fmla="*/ 0 w 2566737"/>
              <a:gd name="connsiteY14" fmla="*/ 1624706 h 2319477"/>
              <a:gd name="connsiteX15" fmla="*/ 264695 w 2566737"/>
              <a:gd name="connsiteY15" fmla="*/ 1624706 h 2319477"/>
              <a:gd name="connsiteX16" fmla="*/ 561474 w 2566737"/>
              <a:gd name="connsiteY16" fmla="*/ 1311885 h 2319477"/>
              <a:gd name="connsiteX17" fmla="*/ 264695 w 2566737"/>
              <a:gd name="connsiteY17" fmla="*/ 999064 h 2319477"/>
              <a:gd name="connsiteX18" fmla="*/ 0 w 2566737"/>
              <a:gd name="connsiteY18" fmla="*/ 999064 h 231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66737" h="2319477">
                <a:moveTo>
                  <a:pt x="0" y="0"/>
                </a:moveTo>
                <a:lnTo>
                  <a:pt x="2566737" y="0"/>
                </a:lnTo>
                <a:lnTo>
                  <a:pt x="2566737" y="1010145"/>
                </a:lnTo>
                <a:lnTo>
                  <a:pt x="2269958" y="1010145"/>
                </a:lnTo>
                <a:cubicBezTo>
                  <a:pt x="2106051" y="1010145"/>
                  <a:pt x="1973179" y="1150200"/>
                  <a:pt x="1973179" y="1322966"/>
                </a:cubicBezTo>
                <a:cubicBezTo>
                  <a:pt x="1973179" y="1495732"/>
                  <a:pt x="2106051" y="1635787"/>
                  <a:pt x="2269958" y="1635787"/>
                </a:cubicBezTo>
                <a:lnTo>
                  <a:pt x="2566737" y="1635787"/>
                </a:lnTo>
                <a:lnTo>
                  <a:pt x="2566737" y="2319477"/>
                </a:lnTo>
                <a:lnTo>
                  <a:pt x="1584156" y="2319477"/>
                </a:lnTo>
                <a:lnTo>
                  <a:pt x="1584156" y="2036840"/>
                </a:lnTo>
                <a:cubicBezTo>
                  <a:pt x="1584156" y="1872933"/>
                  <a:pt x="1444101" y="1740061"/>
                  <a:pt x="1271335" y="1740061"/>
                </a:cubicBezTo>
                <a:cubicBezTo>
                  <a:pt x="1098569" y="1740061"/>
                  <a:pt x="958514" y="1872933"/>
                  <a:pt x="958514" y="2036840"/>
                </a:cubicBezTo>
                <a:lnTo>
                  <a:pt x="958514" y="2319477"/>
                </a:lnTo>
                <a:lnTo>
                  <a:pt x="0" y="2319477"/>
                </a:lnTo>
                <a:lnTo>
                  <a:pt x="0" y="1624706"/>
                </a:lnTo>
                <a:lnTo>
                  <a:pt x="264695" y="1624706"/>
                </a:lnTo>
                <a:cubicBezTo>
                  <a:pt x="428602" y="1624706"/>
                  <a:pt x="561474" y="1484651"/>
                  <a:pt x="561474" y="1311885"/>
                </a:cubicBezTo>
                <a:cubicBezTo>
                  <a:pt x="561474" y="1139119"/>
                  <a:pt x="428602" y="999064"/>
                  <a:pt x="264695" y="999064"/>
                </a:cubicBezTo>
                <a:lnTo>
                  <a:pt x="0" y="999064"/>
                </a:lnTo>
                <a:close/>
              </a:path>
            </a:pathLst>
          </a:custGeom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xmlns="" id="{EB92CE35-00F4-4ED6-9769-70ABC4AB4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63" r="443" b="50005"/>
          <a:stretch>
            <a:fillRect/>
          </a:stretch>
        </p:blipFill>
        <p:spPr>
          <a:xfrm>
            <a:off x="4706351" y="1280076"/>
            <a:ext cx="3148263" cy="2319477"/>
          </a:xfrm>
          <a:custGeom>
            <a:avLst/>
            <a:gdLst>
              <a:gd name="connsiteX0" fmla="*/ 581526 w 3148263"/>
              <a:gd name="connsiteY0" fmla="*/ 0 h 2319477"/>
              <a:gd name="connsiteX1" fmla="*/ 3148263 w 3148263"/>
              <a:gd name="connsiteY1" fmla="*/ 0 h 2319477"/>
              <a:gd name="connsiteX2" fmla="*/ 3148263 w 3148263"/>
              <a:gd name="connsiteY2" fmla="*/ 2319477 h 2319477"/>
              <a:gd name="connsiteX3" fmla="*/ 2139616 w 3148263"/>
              <a:gd name="connsiteY3" fmla="*/ 2319477 h 2319477"/>
              <a:gd name="connsiteX4" fmla="*/ 2139616 w 3148263"/>
              <a:gd name="connsiteY4" fmla="*/ 2036631 h 2319477"/>
              <a:gd name="connsiteX5" fmla="*/ 1826795 w 3148263"/>
              <a:gd name="connsiteY5" fmla="*/ 1739852 h 2319477"/>
              <a:gd name="connsiteX6" fmla="*/ 1513974 w 3148263"/>
              <a:gd name="connsiteY6" fmla="*/ 2036631 h 2319477"/>
              <a:gd name="connsiteX7" fmla="*/ 1513974 w 3148263"/>
              <a:gd name="connsiteY7" fmla="*/ 2319477 h 2319477"/>
              <a:gd name="connsiteX8" fmla="*/ 581526 w 3148263"/>
              <a:gd name="connsiteY8" fmla="*/ 2319477 h 2319477"/>
              <a:gd name="connsiteX9" fmla="*/ 581526 w 3148263"/>
              <a:gd name="connsiteY9" fmla="*/ 1645708 h 2319477"/>
              <a:gd name="connsiteX10" fmla="*/ 296779 w 3148263"/>
              <a:gd name="connsiteY10" fmla="*/ 1645708 h 2319477"/>
              <a:gd name="connsiteX11" fmla="*/ 0 w 3148263"/>
              <a:gd name="connsiteY11" fmla="*/ 1332887 h 2319477"/>
              <a:gd name="connsiteX12" fmla="*/ 296779 w 3148263"/>
              <a:gd name="connsiteY12" fmla="*/ 1020066 h 2319477"/>
              <a:gd name="connsiteX13" fmla="*/ 581526 w 3148263"/>
              <a:gd name="connsiteY13" fmla="*/ 1020066 h 231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8263" h="2319477">
                <a:moveTo>
                  <a:pt x="581526" y="0"/>
                </a:moveTo>
                <a:lnTo>
                  <a:pt x="3148263" y="0"/>
                </a:lnTo>
                <a:lnTo>
                  <a:pt x="3148263" y="2319477"/>
                </a:lnTo>
                <a:lnTo>
                  <a:pt x="2139616" y="2319477"/>
                </a:lnTo>
                <a:lnTo>
                  <a:pt x="2139616" y="2036631"/>
                </a:lnTo>
                <a:cubicBezTo>
                  <a:pt x="2139616" y="1872724"/>
                  <a:pt x="1999561" y="1739852"/>
                  <a:pt x="1826795" y="1739852"/>
                </a:cubicBezTo>
                <a:cubicBezTo>
                  <a:pt x="1654029" y="1739852"/>
                  <a:pt x="1513974" y="1872724"/>
                  <a:pt x="1513974" y="2036631"/>
                </a:cubicBezTo>
                <a:lnTo>
                  <a:pt x="1513974" y="2319477"/>
                </a:lnTo>
                <a:lnTo>
                  <a:pt x="581526" y="2319477"/>
                </a:lnTo>
                <a:lnTo>
                  <a:pt x="581526" y="1645708"/>
                </a:lnTo>
                <a:lnTo>
                  <a:pt x="296779" y="1645708"/>
                </a:lnTo>
                <a:cubicBezTo>
                  <a:pt x="132872" y="1645708"/>
                  <a:pt x="0" y="1505653"/>
                  <a:pt x="0" y="1332887"/>
                </a:cubicBezTo>
                <a:cubicBezTo>
                  <a:pt x="0" y="1160121"/>
                  <a:pt x="132872" y="1020066"/>
                  <a:pt x="296779" y="1020066"/>
                </a:cubicBezTo>
                <a:lnTo>
                  <a:pt x="581526" y="1020066"/>
                </a:lnTo>
                <a:close/>
              </a:path>
            </a:pathLst>
          </a:custGeom>
        </p:spPr>
      </p:pic>
      <p:pic>
        <p:nvPicPr>
          <p:cNvPr id="48" name="Slika 47">
            <a:extLst>
              <a:ext uri="{FF2B5EF4-FFF2-40B4-BE49-F238E27FC236}">
                <a16:creationId xmlns:a16="http://schemas.microsoft.com/office/drawing/2014/main" xmlns="" id="{3EA9398C-FB0E-425E-BE7A-8BA68CA0E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995" r="60006"/>
          <a:stretch>
            <a:fillRect/>
          </a:stretch>
        </p:blipFill>
        <p:spPr>
          <a:xfrm>
            <a:off x="160421" y="3599554"/>
            <a:ext cx="3117182" cy="2319981"/>
          </a:xfrm>
          <a:custGeom>
            <a:avLst/>
            <a:gdLst>
              <a:gd name="connsiteX0" fmla="*/ 0 w 3094123"/>
              <a:gd name="connsiteY0" fmla="*/ 0 h 2319981"/>
              <a:gd name="connsiteX1" fmla="*/ 946484 w 3094123"/>
              <a:gd name="connsiteY1" fmla="*/ 0 h 2319981"/>
              <a:gd name="connsiteX2" fmla="*/ 946484 w 3094123"/>
              <a:gd name="connsiteY2" fmla="*/ 277677 h 2319981"/>
              <a:gd name="connsiteX3" fmla="*/ 1259305 w 3094123"/>
              <a:gd name="connsiteY3" fmla="*/ 574456 h 2319981"/>
              <a:gd name="connsiteX4" fmla="*/ 1572126 w 3094123"/>
              <a:gd name="connsiteY4" fmla="*/ 277677 h 2319981"/>
              <a:gd name="connsiteX5" fmla="*/ 1572126 w 3094123"/>
              <a:gd name="connsiteY5" fmla="*/ 0 h 2319981"/>
              <a:gd name="connsiteX6" fmla="*/ 2566737 w 3094123"/>
              <a:gd name="connsiteY6" fmla="*/ 0 h 2319981"/>
              <a:gd name="connsiteX7" fmla="*/ 2566737 w 3094123"/>
              <a:gd name="connsiteY7" fmla="*/ 847169 h 2319981"/>
              <a:gd name="connsiteX8" fmla="*/ 2797344 w 3094123"/>
              <a:gd name="connsiteY8" fmla="*/ 847169 h 2319981"/>
              <a:gd name="connsiteX9" fmla="*/ 3094123 w 3094123"/>
              <a:gd name="connsiteY9" fmla="*/ 1159990 h 2319981"/>
              <a:gd name="connsiteX10" fmla="*/ 2797344 w 3094123"/>
              <a:gd name="connsiteY10" fmla="*/ 1472811 h 2319981"/>
              <a:gd name="connsiteX11" fmla="*/ 2566737 w 3094123"/>
              <a:gd name="connsiteY11" fmla="*/ 1472811 h 2319981"/>
              <a:gd name="connsiteX12" fmla="*/ 2566737 w 3094123"/>
              <a:gd name="connsiteY12" fmla="*/ 2319981 h 2319981"/>
              <a:gd name="connsiteX13" fmla="*/ 0 w 3094123"/>
              <a:gd name="connsiteY13" fmla="*/ 2319981 h 231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94123" h="2319981">
                <a:moveTo>
                  <a:pt x="0" y="0"/>
                </a:moveTo>
                <a:lnTo>
                  <a:pt x="946484" y="0"/>
                </a:lnTo>
                <a:lnTo>
                  <a:pt x="946484" y="277677"/>
                </a:lnTo>
                <a:cubicBezTo>
                  <a:pt x="946484" y="441584"/>
                  <a:pt x="1086539" y="574456"/>
                  <a:pt x="1259305" y="574456"/>
                </a:cubicBezTo>
                <a:cubicBezTo>
                  <a:pt x="1432071" y="574456"/>
                  <a:pt x="1572126" y="441584"/>
                  <a:pt x="1572126" y="277677"/>
                </a:cubicBezTo>
                <a:lnTo>
                  <a:pt x="1572126" y="0"/>
                </a:lnTo>
                <a:lnTo>
                  <a:pt x="2566737" y="0"/>
                </a:lnTo>
                <a:lnTo>
                  <a:pt x="2566737" y="847169"/>
                </a:lnTo>
                <a:lnTo>
                  <a:pt x="2797344" y="847169"/>
                </a:lnTo>
                <a:cubicBezTo>
                  <a:pt x="2961251" y="847169"/>
                  <a:pt x="3094123" y="987224"/>
                  <a:pt x="3094123" y="1159990"/>
                </a:cubicBezTo>
                <a:cubicBezTo>
                  <a:pt x="3094123" y="1332756"/>
                  <a:pt x="2961251" y="1472811"/>
                  <a:pt x="2797344" y="1472811"/>
                </a:cubicBezTo>
                <a:lnTo>
                  <a:pt x="2566737" y="1472811"/>
                </a:lnTo>
                <a:lnTo>
                  <a:pt x="2566737" y="2319981"/>
                </a:lnTo>
                <a:lnTo>
                  <a:pt x="0" y="2319981"/>
                </a:lnTo>
                <a:close/>
              </a:path>
            </a:pathLst>
          </a:custGeom>
        </p:spPr>
      </p:pic>
      <p:pic>
        <p:nvPicPr>
          <p:cNvPr id="49" name="Slika 48">
            <a:extLst>
              <a:ext uri="{FF2B5EF4-FFF2-40B4-BE49-F238E27FC236}">
                <a16:creationId xmlns:a16="http://schemas.microsoft.com/office/drawing/2014/main" xmlns="" id="{181CF152-FC9E-41E9-99FB-10BA0619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81" t="37826" r="26725"/>
          <a:stretch>
            <a:fillRect/>
          </a:stretch>
        </p:blipFill>
        <p:spPr>
          <a:xfrm>
            <a:off x="2735178" y="3034514"/>
            <a:ext cx="3094123" cy="2884516"/>
          </a:xfrm>
          <a:custGeom>
            <a:avLst/>
            <a:gdLst>
              <a:gd name="connsiteX0" fmla="*/ 1273342 w 3094123"/>
              <a:gd name="connsiteY0" fmla="*/ 0 h 2884516"/>
              <a:gd name="connsiteX1" fmla="*/ 1586163 w 3094123"/>
              <a:gd name="connsiteY1" fmla="*/ 296779 h 2884516"/>
              <a:gd name="connsiteX2" fmla="*/ 1586163 w 3094123"/>
              <a:gd name="connsiteY2" fmla="*/ 564535 h 2884516"/>
              <a:gd name="connsiteX3" fmla="*/ 2566737 w 3094123"/>
              <a:gd name="connsiteY3" fmla="*/ 564535 h 2884516"/>
              <a:gd name="connsiteX4" fmla="*/ 2566737 w 3094123"/>
              <a:gd name="connsiteY4" fmla="*/ 1411705 h 2884516"/>
              <a:gd name="connsiteX5" fmla="*/ 2797344 w 3094123"/>
              <a:gd name="connsiteY5" fmla="*/ 1411705 h 2884516"/>
              <a:gd name="connsiteX6" fmla="*/ 3094123 w 3094123"/>
              <a:gd name="connsiteY6" fmla="*/ 1724526 h 2884516"/>
              <a:gd name="connsiteX7" fmla="*/ 2797344 w 3094123"/>
              <a:gd name="connsiteY7" fmla="*/ 2037347 h 2884516"/>
              <a:gd name="connsiteX8" fmla="*/ 2566737 w 3094123"/>
              <a:gd name="connsiteY8" fmla="*/ 2037347 h 2884516"/>
              <a:gd name="connsiteX9" fmla="*/ 2566737 w 3094123"/>
              <a:gd name="connsiteY9" fmla="*/ 2884516 h 2884516"/>
              <a:gd name="connsiteX10" fmla="*/ 0 w 3094123"/>
              <a:gd name="connsiteY10" fmla="*/ 2884516 h 2884516"/>
              <a:gd name="connsiteX11" fmla="*/ 0 w 3094123"/>
              <a:gd name="connsiteY11" fmla="*/ 2037346 h 2884516"/>
              <a:gd name="connsiteX12" fmla="*/ 246649 w 3094123"/>
              <a:gd name="connsiteY12" fmla="*/ 2037346 h 2884516"/>
              <a:gd name="connsiteX13" fmla="*/ 543428 w 3094123"/>
              <a:gd name="connsiteY13" fmla="*/ 1724525 h 2884516"/>
              <a:gd name="connsiteX14" fmla="*/ 246649 w 3094123"/>
              <a:gd name="connsiteY14" fmla="*/ 1411704 h 2884516"/>
              <a:gd name="connsiteX15" fmla="*/ 0 w 3094123"/>
              <a:gd name="connsiteY15" fmla="*/ 1411704 h 2884516"/>
              <a:gd name="connsiteX16" fmla="*/ 0 w 3094123"/>
              <a:gd name="connsiteY16" fmla="*/ 564535 h 2884516"/>
              <a:gd name="connsiteX17" fmla="*/ 960521 w 3094123"/>
              <a:gd name="connsiteY17" fmla="*/ 564535 h 2884516"/>
              <a:gd name="connsiteX18" fmla="*/ 960521 w 3094123"/>
              <a:gd name="connsiteY18" fmla="*/ 296779 h 2884516"/>
              <a:gd name="connsiteX19" fmla="*/ 1273342 w 3094123"/>
              <a:gd name="connsiteY19" fmla="*/ 0 h 28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94123" h="2884516">
                <a:moveTo>
                  <a:pt x="1273342" y="0"/>
                </a:moveTo>
                <a:cubicBezTo>
                  <a:pt x="1446108" y="0"/>
                  <a:pt x="1586163" y="132872"/>
                  <a:pt x="1586163" y="296779"/>
                </a:cubicBezTo>
                <a:lnTo>
                  <a:pt x="1586163" y="564535"/>
                </a:lnTo>
                <a:lnTo>
                  <a:pt x="2566737" y="564535"/>
                </a:lnTo>
                <a:lnTo>
                  <a:pt x="2566737" y="1411705"/>
                </a:lnTo>
                <a:lnTo>
                  <a:pt x="2797344" y="1411705"/>
                </a:lnTo>
                <a:cubicBezTo>
                  <a:pt x="2961251" y="1411705"/>
                  <a:pt x="3094123" y="1551760"/>
                  <a:pt x="3094123" y="1724526"/>
                </a:cubicBezTo>
                <a:cubicBezTo>
                  <a:pt x="3094123" y="1897292"/>
                  <a:pt x="2961251" y="2037347"/>
                  <a:pt x="2797344" y="2037347"/>
                </a:cubicBezTo>
                <a:lnTo>
                  <a:pt x="2566737" y="2037347"/>
                </a:lnTo>
                <a:lnTo>
                  <a:pt x="2566737" y="2884516"/>
                </a:lnTo>
                <a:lnTo>
                  <a:pt x="0" y="2884516"/>
                </a:lnTo>
                <a:lnTo>
                  <a:pt x="0" y="2037346"/>
                </a:lnTo>
                <a:lnTo>
                  <a:pt x="246649" y="2037346"/>
                </a:lnTo>
                <a:cubicBezTo>
                  <a:pt x="410556" y="2037346"/>
                  <a:pt x="543428" y="1897291"/>
                  <a:pt x="543428" y="1724525"/>
                </a:cubicBezTo>
                <a:cubicBezTo>
                  <a:pt x="543428" y="1551759"/>
                  <a:pt x="410556" y="1411704"/>
                  <a:pt x="246649" y="1411704"/>
                </a:cubicBezTo>
                <a:lnTo>
                  <a:pt x="0" y="1411704"/>
                </a:lnTo>
                <a:lnTo>
                  <a:pt x="0" y="564535"/>
                </a:lnTo>
                <a:lnTo>
                  <a:pt x="960521" y="564535"/>
                </a:lnTo>
                <a:lnTo>
                  <a:pt x="960521" y="296779"/>
                </a:lnTo>
                <a:cubicBezTo>
                  <a:pt x="960521" y="132872"/>
                  <a:pt x="1100576" y="0"/>
                  <a:pt x="1273342" y="0"/>
                </a:cubicBezTo>
                <a:close/>
              </a:path>
            </a:pathLst>
          </a:custGeom>
        </p:spPr>
      </p:pic>
      <p:pic>
        <p:nvPicPr>
          <p:cNvPr id="50" name="Slika 49">
            <a:extLst>
              <a:ext uri="{FF2B5EF4-FFF2-40B4-BE49-F238E27FC236}">
                <a16:creationId xmlns:a16="http://schemas.microsoft.com/office/drawing/2014/main" xmlns="" id="{28552570-A0B5-4FB4-8CF4-CDBB130D97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380" t="37826" r="443"/>
          <a:stretch>
            <a:fillRect/>
          </a:stretch>
        </p:blipFill>
        <p:spPr>
          <a:xfrm>
            <a:off x="5295899" y="3035017"/>
            <a:ext cx="2566737" cy="2884516"/>
          </a:xfrm>
          <a:custGeom>
            <a:avLst/>
            <a:gdLst>
              <a:gd name="connsiteX0" fmla="*/ 1237248 w 2566737"/>
              <a:gd name="connsiteY0" fmla="*/ 0 h 2884516"/>
              <a:gd name="connsiteX1" fmla="*/ 1550069 w 2566737"/>
              <a:gd name="connsiteY1" fmla="*/ 296779 h 2884516"/>
              <a:gd name="connsiteX2" fmla="*/ 1550069 w 2566737"/>
              <a:gd name="connsiteY2" fmla="*/ 564535 h 2884516"/>
              <a:gd name="connsiteX3" fmla="*/ 2566737 w 2566737"/>
              <a:gd name="connsiteY3" fmla="*/ 564535 h 2884516"/>
              <a:gd name="connsiteX4" fmla="*/ 2566737 w 2566737"/>
              <a:gd name="connsiteY4" fmla="*/ 2884516 h 2884516"/>
              <a:gd name="connsiteX5" fmla="*/ 0 w 2566737"/>
              <a:gd name="connsiteY5" fmla="*/ 2884516 h 2884516"/>
              <a:gd name="connsiteX6" fmla="*/ 0 w 2566737"/>
              <a:gd name="connsiteY6" fmla="*/ 2037346 h 2884516"/>
              <a:gd name="connsiteX7" fmla="*/ 236623 w 2566737"/>
              <a:gd name="connsiteY7" fmla="*/ 2037346 h 2884516"/>
              <a:gd name="connsiteX8" fmla="*/ 533402 w 2566737"/>
              <a:gd name="connsiteY8" fmla="*/ 1724525 h 2884516"/>
              <a:gd name="connsiteX9" fmla="*/ 236623 w 2566737"/>
              <a:gd name="connsiteY9" fmla="*/ 1411704 h 2884516"/>
              <a:gd name="connsiteX10" fmla="*/ 0 w 2566737"/>
              <a:gd name="connsiteY10" fmla="*/ 1411704 h 2884516"/>
              <a:gd name="connsiteX11" fmla="*/ 0 w 2566737"/>
              <a:gd name="connsiteY11" fmla="*/ 564535 h 2884516"/>
              <a:gd name="connsiteX12" fmla="*/ 924427 w 2566737"/>
              <a:gd name="connsiteY12" fmla="*/ 564535 h 2884516"/>
              <a:gd name="connsiteX13" fmla="*/ 924427 w 2566737"/>
              <a:gd name="connsiteY13" fmla="*/ 296779 h 2884516"/>
              <a:gd name="connsiteX14" fmla="*/ 1237248 w 2566737"/>
              <a:gd name="connsiteY14" fmla="*/ 0 h 28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66737" h="2884516">
                <a:moveTo>
                  <a:pt x="1237248" y="0"/>
                </a:moveTo>
                <a:cubicBezTo>
                  <a:pt x="1410014" y="0"/>
                  <a:pt x="1550069" y="132872"/>
                  <a:pt x="1550069" y="296779"/>
                </a:cubicBezTo>
                <a:lnTo>
                  <a:pt x="1550069" y="564535"/>
                </a:lnTo>
                <a:lnTo>
                  <a:pt x="2566737" y="564535"/>
                </a:lnTo>
                <a:lnTo>
                  <a:pt x="2566737" y="2884516"/>
                </a:lnTo>
                <a:lnTo>
                  <a:pt x="0" y="2884516"/>
                </a:lnTo>
                <a:lnTo>
                  <a:pt x="0" y="2037346"/>
                </a:lnTo>
                <a:lnTo>
                  <a:pt x="236623" y="2037346"/>
                </a:lnTo>
                <a:cubicBezTo>
                  <a:pt x="400530" y="2037346"/>
                  <a:pt x="533402" y="1897291"/>
                  <a:pt x="533402" y="1724525"/>
                </a:cubicBezTo>
                <a:cubicBezTo>
                  <a:pt x="533402" y="1551759"/>
                  <a:pt x="400530" y="1411704"/>
                  <a:pt x="236623" y="1411704"/>
                </a:cubicBezTo>
                <a:lnTo>
                  <a:pt x="0" y="1411704"/>
                </a:lnTo>
                <a:lnTo>
                  <a:pt x="0" y="564535"/>
                </a:lnTo>
                <a:lnTo>
                  <a:pt x="924427" y="564535"/>
                </a:lnTo>
                <a:lnTo>
                  <a:pt x="924427" y="296779"/>
                </a:lnTo>
                <a:cubicBezTo>
                  <a:pt x="924427" y="132872"/>
                  <a:pt x="1064482" y="0"/>
                  <a:pt x="1237248" y="0"/>
                </a:cubicBezTo>
                <a:close/>
              </a:path>
            </a:pathLst>
          </a:custGeom>
        </p:spPr>
      </p:pic>
      <p:sp>
        <p:nvSpPr>
          <p:cNvPr id="51" name="TekstniOkvir 50">
            <a:extLst>
              <a:ext uri="{FF2B5EF4-FFF2-40B4-BE49-F238E27FC236}">
                <a16:creationId xmlns:a16="http://schemas.microsoft.com/office/drawing/2014/main" xmlns="" id="{1377F5C8-CCB9-4FC6-9E7B-9634035B9DB2}"/>
              </a:ext>
            </a:extLst>
          </p:cNvPr>
          <p:cNvSpPr txBox="1"/>
          <p:nvPr/>
        </p:nvSpPr>
        <p:spPr>
          <a:xfrm>
            <a:off x="8023057" y="3099645"/>
            <a:ext cx="391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Nabrojite 8 nacionalnih parkova u RH!</a:t>
            </a:r>
          </a:p>
        </p:txBody>
      </p:sp>
      <p:sp>
        <p:nvSpPr>
          <p:cNvPr id="52" name="TekstniOkvir 51">
            <a:extLst>
              <a:ext uri="{FF2B5EF4-FFF2-40B4-BE49-F238E27FC236}">
                <a16:creationId xmlns:a16="http://schemas.microsoft.com/office/drawing/2014/main" xmlns="" id="{71EF7AC4-9CB0-4C79-9422-4A4A8C5E9A20}"/>
              </a:ext>
            </a:extLst>
          </p:cNvPr>
          <p:cNvSpPr txBox="1"/>
          <p:nvPr/>
        </p:nvSpPr>
        <p:spPr>
          <a:xfrm>
            <a:off x="8197513" y="3079309"/>
            <a:ext cx="391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Nabrojite 4 parka prirode u RH!</a:t>
            </a:r>
          </a:p>
        </p:txBody>
      </p:sp>
      <p:sp>
        <p:nvSpPr>
          <p:cNvPr id="53" name="TekstniOkvir 52">
            <a:extLst>
              <a:ext uri="{FF2B5EF4-FFF2-40B4-BE49-F238E27FC236}">
                <a16:creationId xmlns:a16="http://schemas.microsoft.com/office/drawing/2014/main" xmlns="" id="{6B0EDA11-0BB3-4FFB-9C2D-2AEB7E559108}"/>
              </a:ext>
            </a:extLst>
          </p:cNvPr>
          <p:cNvSpPr txBox="1"/>
          <p:nvPr/>
        </p:nvSpPr>
        <p:spPr>
          <a:xfrm>
            <a:off x="8277724" y="3099646"/>
            <a:ext cx="391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Nabrojite 2 stroga rezervata u RH!</a:t>
            </a:r>
          </a:p>
        </p:txBody>
      </p:sp>
      <p:sp>
        <p:nvSpPr>
          <p:cNvPr id="54" name="TekstniOkvir 53">
            <a:extLst>
              <a:ext uri="{FF2B5EF4-FFF2-40B4-BE49-F238E27FC236}">
                <a16:creationId xmlns:a16="http://schemas.microsoft.com/office/drawing/2014/main" xmlns="" id="{380C38F0-971F-4652-B58A-E8B9E92D5774}"/>
              </a:ext>
            </a:extLst>
          </p:cNvPr>
          <p:cNvSpPr txBox="1"/>
          <p:nvPr/>
        </p:nvSpPr>
        <p:spPr>
          <a:xfrm>
            <a:off x="8183478" y="3099644"/>
            <a:ext cx="391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Navedite najpoznatiji endem u RH!</a:t>
            </a:r>
          </a:p>
        </p:txBody>
      </p:sp>
      <p:sp>
        <p:nvSpPr>
          <p:cNvPr id="55" name="TekstniOkvir 54">
            <a:extLst>
              <a:ext uri="{FF2B5EF4-FFF2-40B4-BE49-F238E27FC236}">
                <a16:creationId xmlns:a16="http://schemas.microsoft.com/office/drawing/2014/main" xmlns="" id="{8694C878-E04A-4A28-9741-CC40564DABC9}"/>
              </a:ext>
            </a:extLst>
          </p:cNvPr>
          <p:cNvSpPr txBox="1"/>
          <p:nvPr/>
        </p:nvSpPr>
        <p:spPr>
          <a:xfrm>
            <a:off x="7909759" y="3079308"/>
            <a:ext cx="391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Nabrojite 2 zaštićene životinjske vrste  u RH!</a:t>
            </a:r>
          </a:p>
        </p:txBody>
      </p:sp>
      <p:sp>
        <p:nvSpPr>
          <p:cNvPr id="56" name="TekstniOkvir 55">
            <a:extLst>
              <a:ext uri="{FF2B5EF4-FFF2-40B4-BE49-F238E27FC236}">
                <a16:creationId xmlns:a16="http://schemas.microsoft.com/office/drawing/2014/main" xmlns="" id="{CE1FB70A-31A9-4161-ACCA-F86FF64BF9E0}"/>
              </a:ext>
            </a:extLst>
          </p:cNvPr>
          <p:cNvSpPr txBox="1"/>
          <p:nvPr/>
        </p:nvSpPr>
        <p:spPr>
          <a:xfrm>
            <a:off x="8150390" y="3085605"/>
            <a:ext cx="391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Nabrojite 2 zaštićene biljne vrste u RH!</a:t>
            </a:r>
          </a:p>
        </p:txBody>
      </p:sp>
      <p:sp>
        <p:nvSpPr>
          <p:cNvPr id="57" name="TekstniOkvir 56">
            <a:extLst>
              <a:ext uri="{FF2B5EF4-FFF2-40B4-BE49-F238E27FC236}">
                <a16:creationId xmlns:a16="http://schemas.microsoft.com/office/drawing/2014/main" xmlns="" id="{6AB5BA16-3FA6-4074-A7ED-00F45E9DB633}"/>
              </a:ext>
            </a:extLst>
          </p:cNvPr>
          <p:cNvSpPr txBox="1"/>
          <p:nvPr/>
        </p:nvSpPr>
        <p:spPr>
          <a:xfrm>
            <a:off x="8261179" y="2764382"/>
            <a:ext cx="3626521" cy="1815882"/>
          </a:xfrm>
          <a:prstGeom prst="rect">
            <a:avLst/>
          </a:prstGeom>
          <a:ln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70C0"/>
                </a:solidFill>
              </a:rPr>
              <a:t>Objasnite kako je izreka na slici povezana s onime što slika prikazuje!</a:t>
            </a:r>
          </a:p>
        </p:txBody>
      </p:sp>
    </p:spTree>
    <p:extLst>
      <p:ext uri="{BB962C8B-B14F-4D97-AF65-F5344CB8AC3E}">
        <p14:creationId xmlns:p14="http://schemas.microsoft.com/office/powerpoint/2010/main" xmlns="" val="26131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6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3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0" y="1685229"/>
            <a:ext cx="11065355" cy="77086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Kako čuvamo vlastito zdravlje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935D564-C36E-4C8C-AE8C-E6D4FDD29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017" y="2652419"/>
            <a:ext cx="3505825" cy="35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67EECA-BC58-4119-979C-6B7B3A9C6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15804"/>
            <a:ext cx="3561347" cy="5742196"/>
          </a:xfrm>
          <a:solidFill>
            <a:srgbClr val="A9BF4D"/>
          </a:solidFill>
        </p:spPr>
        <p:txBody>
          <a:bodyPr>
            <a:normAutofit/>
          </a:bodyPr>
          <a:lstStyle/>
          <a:p>
            <a:r>
              <a:rPr lang="hr-HR" b="1" dirty="0"/>
              <a:t>KAKO ČUVAMO VLASTITO ZDRAVLJE</a:t>
            </a:r>
            <a:br>
              <a:rPr lang="hr-HR" b="1" dirty="0"/>
            </a:br>
            <a:endParaRPr lang="hr-HR" b="1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FE3A252-52F9-4D2F-A7F8-7AE1823BF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46" y="1115804"/>
            <a:ext cx="8630654" cy="57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3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6" y="1449685"/>
            <a:ext cx="7888705" cy="824600"/>
          </a:xfrm>
        </p:spPr>
        <p:txBody>
          <a:bodyPr>
            <a:noAutofit/>
          </a:bodyPr>
          <a:lstStyle/>
          <a:p>
            <a:r>
              <a:rPr lang="hr-HR" sz="3600" b="1" dirty="0"/>
              <a:t>Čuvajući prirodu, čuvamo i vlastito zdravlje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47" y="2319237"/>
            <a:ext cx="7888706" cy="2794501"/>
          </a:xfrm>
        </p:spPr>
        <p:txBody>
          <a:bodyPr>
            <a:normAutofit/>
          </a:bodyPr>
          <a:lstStyle/>
          <a:p>
            <a:r>
              <a:rPr lang="hr-HR" dirty="0"/>
              <a:t>Čist zrak </a:t>
            </a:r>
          </a:p>
          <a:p>
            <a:r>
              <a:rPr lang="hr-HR" dirty="0"/>
              <a:t>Bez štetnih plinova, prašine i čađe</a:t>
            </a:r>
          </a:p>
          <a:p>
            <a:r>
              <a:rPr lang="hr-HR" dirty="0"/>
              <a:t>Štetni plinovi, prašina i pelud mogu nadražiti dišne organe</a:t>
            </a:r>
          </a:p>
          <a:p>
            <a:pPr lvl="1"/>
            <a:r>
              <a:rPr lang="hr-HR" dirty="0"/>
              <a:t>Kašalj</a:t>
            </a:r>
          </a:p>
          <a:p>
            <a:pPr lvl="1"/>
            <a:r>
              <a:rPr lang="hr-HR" dirty="0"/>
              <a:t>Alergije</a:t>
            </a:r>
          </a:p>
          <a:p>
            <a:endParaRPr lang="hr-HR" dirty="0"/>
          </a:p>
        </p:txBody>
      </p:sp>
      <p:pic>
        <p:nvPicPr>
          <p:cNvPr id="7" name="Slika 6" descr="Slika na kojoj se prikazuje priroda, planina, na otvorenom, stablo&#10;&#10;Opis je automatski generiran">
            <a:extLst>
              <a:ext uri="{FF2B5EF4-FFF2-40B4-BE49-F238E27FC236}">
                <a16:creationId xmlns:a16="http://schemas.microsoft.com/office/drawing/2014/main" xmlns="" id="{104D35D4-65A0-49AE-9FA6-4A51C4C15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5853" y="1135597"/>
            <a:ext cx="3866147" cy="573156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8A93A19F-5006-4C0C-9F19-D09203B4A536}"/>
              </a:ext>
            </a:extLst>
          </p:cNvPr>
          <p:cNvSpPr txBox="1"/>
          <p:nvPr/>
        </p:nvSpPr>
        <p:spPr>
          <a:xfrm>
            <a:off x="4274269" y="4931261"/>
            <a:ext cx="3866147" cy="954107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b="1" dirty="0"/>
              <a:t>Kako sačuvati vlastito zdravlje?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9B2D00C6-472B-4170-A855-47C8DE1481A2}"/>
              </a:ext>
            </a:extLst>
          </p:cNvPr>
          <p:cNvSpPr txBox="1">
            <a:spLocks/>
          </p:cNvSpPr>
          <p:nvPr/>
        </p:nvSpPr>
        <p:spPr>
          <a:xfrm>
            <a:off x="4818932" y="5996666"/>
            <a:ext cx="3797969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b="1" dirty="0">
                <a:solidFill>
                  <a:srgbClr val="FFC000"/>
                </a:solidFill>
              </a:rPr>
              <a:t>4 ZLATNA PRAVILA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2530773E-BF6D-469B-8ACA-FDF5135A4A78}"/>
              </a:ext>
            </a:extLst>
          </p:cNvPr>
          <p:cNvSpPr txBox="1"/>
          <p:nvPr/>
        </p:nvSpPr>
        <p:spPr>
          <a:xfrm>
            <a:off x="7016154" y="2330129"/>
            <a:ext cx="224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3"/>
              </a:rPr>
              <a:t>Alergije</a:t>
            </a:r>
            <a:endParaRPr lang="hr-HR" dirty="0"/>
          </a:p>
        </p:txBody>
      </p:sp>
      <p:pic>
        <p:nvPicPr>
          <p:cNvPr id="10" name="Grafika 9" descr="Double Tap Gesture outline">
            <a:extLst>
              <a:ext uri="{FF2B5EF4-FFF2-40B4-BE49-F238E27FC236}">
                <a16:creationId xmlns:a16="http://schemas.microsoft.com/office/drawing/2014/main" xmlns="" id="{70C2C03A-2A2C-4F1C-9E71-912DD9F29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26321" y="2196774"/>
            <a:ext cx="914400" cy="914400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1517CC50-5A05-4A7E-AE15-16F1F1CC839F}"/>
              </a:ext>
            </a:extLst>
          </p:cNvPr>
          <p:cNvSpPr txBox="1"/>
          <p:nvPr/>
        </p:nvSpPr>
        <p:spPr>
          <a:xfrm>
            <a:off x="561959" y="5368724"/>
            <a:ext cx="2429511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6"/>
              </a:rPr>
              <a:t>Ambrozija</a:t>
            </a:r>
            <a:endParaRPr lang="hr-HR" sz="20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5AAC36B6-B311-4F9E-AD94-5E9C11CC7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10" y="5054753"/>
            <a:ext cx="668375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26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C4B4A6D-F0A4-49E1-A908-AE7616303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48" y="2329965"/>
            <a:ext cx="10918424" cy="1561551"/>
          </a:xfrm>
        </p:spPr>
        <p:txBody>
          <a:bodyPr>
            <a:normAutofit/>
          </a:bodyPr>
          <a:lstStyle/>
          <a:p>
            <a:r>
              <a:rPr lang="hr-HR" dirty="0"/>
              <a:t>Svakodnevni boravak na svježem zraku</a:t>
            </a:r>
          </a:p>
          <a:p>
            <a:r>
              <a:rPr lang="hr-HR" dirty="0"/>
              <a:t>Boravak u prirodi</a:t>
            </a:r>
          </a:p>
          <a:p>
            <a:r>
              <a:rPr lang="hr-HR" dirty="0"/>
              <a:t>Redovito prozračivanje prostorija u kojima boravimo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xmlns="" id="{81A74C5E-74CE-4DAC-9769-38F2900B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8" y="1449685"/>
            <a:ext cx="10515600" cy="824600"/>
          </a:xfrm>
        </p:spPr>
        <p:txBody>
          <a:bodyPr>
            <a:normAutofit/>
          </a:bodyPr>
          <a:lstStyle/>
          <a:p>
            <a:r>
              <a:rPr lang="hr-HR" b="1" dirty="0"/>
              <a:t>1. Svjež zrak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E9418D4B-EBA7-4AAE-A5DA-CEEFADF2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01" y="3947196"/>
            <a:ext cx="8791714" cy="274741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F04A7797-14ED-4C92-93CF-0457F499C106}"/>
              </a:ext>
            </a:extLst>
          </p:cNvPr>
          <p:cNvSpPr txBox="1"/>
          <p:nvPr/>
        </p:nvSpPr>
        <p:spPr>
          <a:xfrm>
            <a:off x="9330863" y="1537939"/>
            <a:ext cx="2429511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Onečišćenje zraka</a:t>
            </a: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FB7E823-A189-457F-BE46-54A79D9F4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314" y="1223968"/>
            <a:ext cx="668375" cy="62794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1332272-ED2F-457E-8A04-592753D5A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568" y="5557089"/>
            <a:ext cx="809625" cy="71437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ED87A2EC-F61B-4765-ABC5-90654C18AE2E}"/>
              </a:ext>
            </a:extLst>
          </p:cNvPr>
          <p:cNvSpPr txBox="1"/>
          <p:nvPr/>
        </p:nvSpPr>
        <p:spPr>
          <a:xfrm>
            <a:off x="10449931" y="5710019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9FDCF65C-D704-49BF-A2F6-CF6806A298D9}"/>
              </a:ext>
            </a:extLst>
          </p:cNvPr>
          <p:cNvSpPr txBox="1"/>
          <p:nvPr/>
        </p:nvSpPr>
        <p:spPr>
          <a:xfrm>
            <a:off x="10545619" y="6353125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8A117D60-0391-49E6-9487-ADC667D3C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406" y="6236120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81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2812DFB-AC8C-43A4-9A2F-236841A5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74" y="1589270"/>
            <a:ext cx="4161677" cy="824600"/>
          </a:xfrm>
        </p:spPr>
        <p:txBody>
          <a:bodyPr>
            <a:normAutofit/>
          </a:bodyPr>
          <a:lstStyle/>
          <a:p>
            <a:r>
              <a:rPr lang="hr-HR" sz="3600" b="1" dirty="0"/>
              <a:t>2. Pitka voda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336F44D-4536-417D-8E38-6158BBC87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94" y="2265646"/>
            <a:ext cx="5559440" cy="3304640"/>
          </a:xfrm>
        </p:spPr>
        <p:txBody>
          <a:bodyPr>
            <a:normAutofit fontScale="92500"/>
          </a:bodyPr>
          <a:lstStyle/>
          <a:p>
            <a:r>
              <a:rPr lang="hr-HR" dirty="0"/>
              <a:t>Unositi u tijelo dovoljne količine vode</a:t>
            </a:r>
          </a:p>
          <a:p>
            <a:r>
              <a:rPr lang="hr-HR" dirty="0"/>
              <a:t>Voda:</a:t>
            </a:r>
          </a:p>
          <a:p>
            <a:pPr lvl="1"/>
            <a:r>
              <a:rPr lang="hr-HR" dirty="0"/>
              <a:t>bistra, bezbojna bez mirisa i okuse</a:t>
            </a:r>
          </a:p>
          <a:p>
            <a:pPr lvl="1"/>
            <a:r>
              <a:rPr lang="hr-HR" dirty="0"/>
              <a:t>bez uzročnika bolesti i štetnih tvari</a:t>
            </a:r>
          </a:p>
          <a:p>
            <a:pPr lvl="1"/>
            <a:r>
              <a:rPr lang="hr-HR" dirty="0"/>
              <a:t>sadržavati propisanu količinu otopljenih mineralnih tvari, kisika i </a:t>
            </a:r>
            <a:r>
              <a:rPr lang="hr-HR" dirty="0" smtClean="0"/>
              <a:t>ugljikova </a:t>
            </a:r>
            <a:r>
              <a:rPr lang="hr-HR" dirty="0"/>
              <a:t>dioksida</a:t>
            </a:r>
          </a:p>
          <a:p>
            <a:r>
              <a:rPr lang="hr-HR" dirty="0"/>
              <a:t>Voda u RK pročišćena, zdravstveno ispravna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68215C-32AE-4ECE-9CF6-BA983E1F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34" y="2088401"/>
            <a:ext cx="6300866" cy="348188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63FC63BA-B642-49B3-ACE3-8DAAC26C67FA}"/>
              </a:ext>
            </a:extLst>
          </p:cNvPr>
          <p:cNvSpPr txBox="1"/>
          <p:nvPr/>
        </p:nvSpPr>
        <p:spPr>
          <a:xfrm>
            <a:off x="1256799" y="6046607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FD9F297-C1E2-4F40-9179-308C899D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74" y="5918049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813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8468A8E-943E-4CFB-B1F6-5F90633B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3. Pravilna i uravnotežena prehrana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CDA0A0E-8FA2-416E-A2DA-9BC93CA77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62" y="2130091"/>
            <a:ext cx="11673952" cy="3304640"/>
          </a:xfrm>
        </p:spPr>
        <p:txBody>
          <a:bodyPr/>
          <a:lstStyle/>
          <a:p>
            <a:r>
              <a:rPr lang="hr-HR" dirty="0"/>
              <a:t>Unošenje dovoljne količine hranjivih tvari, vitamina, minerala i vode u organizam</a:t>
            </a:r>
          </a:p>
          <a:p>
            <a:r>
              <a:rPr lang="hr-HR" dirty="0"/>
              <a:t>Usklađena prema dobi i fizičkim aktivnostima tijekom dana</a:t>
            </a:r>
          </a:p>
          <a:p>
            <a:r>
              <a:rPr lang="hr-HR" dirty="0"/>
              <a:t>Ekološki proizvodi -  hrana uzgojena na prirodan način, bez upotrebe kemijskih zaštitnih sredstava i umjetnih gnojiva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14F7BCB-8C87-4C96-8CDC-E85F5D12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663" y="4342772"/>
            <a:ext cx="2457407" cy="251522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384BAA5-F74B-4330-B8CE-BA81753A9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21" y="4058532"/>
            <a:ext cx="5504793" cy="275239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77D2FB3-AC8E-4B37-9FAE-7F1BF23DB4A7}"/>
              </a:ext>
            </a:extLst>
          </p:cNvPr>
          <p:cNvSpPr txBox="1"/>
          <p:nvPr/>
        </p:nvSpPr>
        <p:spPr>
          <a:xfrm>
            <a:off x="771525" y="6112723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4"/>
              </a:rPr>
              <a:t>Vizualno+</a:t>
            </a:r>
            <a:endParaRPr lang="hr-HR" sz="2000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0068715-D859-4B12-A87A-2649E832C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4165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910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6F08584B-665A-442F-9379-2CB344F1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63" y="2237335"/>
            <a:ext cx="6310530" cy="3304640"/>
          </a:xfrm>
        </p:spPr>
        <p:txBody>
          <a:bodyPr/>
          <a:lstStyle/>
          <a:p>
            <a:r>
              <a:rPr lang="hr-HR" dirty="0"/>
              <a:t>Vitamin D – nužan za zdravlje</a:t>
            </a:r>
          </a:p>
          <a:p>
            <a:r>
              <a:rPr lang="hr-HR" dirty="0"/>
              <a:t>UV zrake – oštetiti kožu, izazvati ozbiljne tegobe i bolest</a:t>
            </a:r>
          </a:p>
          <a:p>
            <a:r>
              <a:rPr lang="hr-HR" dirty="0"/>
              <a:t>Izbjegavati boravak na suncu od 10:00 do 17:00 sati</a:t>
            </a:r>
          </a:p>
          <a:p>
            <a:r>
              <a:rPr lang="hr-HR" dirty="0"/>
              <a:t>Kreme za zaštitnim faktorom, pokrivala za glavu, sunčane naočale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887D27A-D886-4F9E-B74A-2F68EAE3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4. Umjereno izlaganje Suncu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462E4C4-E040-4D08-BAEE-5D251619E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199" y="1333686"/>
            <a:ext cx="4956960" cy="35980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9E22E32-A46D-422C-BD35-DD222734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5777"/>
            <a:ext cx="809625" cy="71437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7E59A007-7B47-47FD-BB47-E018A22D8773}"/>
              </a:ext>
            </a:extLst>
          </p:cNvPr>
          <p:cNvSpPr txBox="1"/>
          <p:nvPr/>
        </p:nvSpPr>
        <p:spPr>
          <a:xfrm>
            <a:off x="776363" y="6208707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40A01742-FFAB-464A-B2F2-364382625A21}"/>
              </a:ext>
            </a:extLst>
          </p:cNvPr>
          <p:cNvSpPr txBox="1"/>
          <p:nvPr/>
        </p:nvSpPr>
        <p:spPr>
          <a:xfrm>
            <a:off x="6715593" y="5452127"/>
            <a:ext cx="5088566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Istraži što znače oznake na kremi za sunčanje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99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477DDC4-7F49-4437-985B-38100A227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848" y="5098528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48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E3606CF4-7143-4C18-B05D-22B973FFDCDE}"/>
              </a:ext>
            </a:extLst>
          </p:cNvPr>
          <p:cNvSpPr/>
          <p:nvPr/>
        </p:nvSpPr>
        <p:spPr>
          <a:xfrm>
            <a:off x="838198" y="3397560"/>
            <a:ext cx="6015686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Pozitivan ili negativan utjecaj na zdravlje</a:t>
            </a:r>
            <a:endParaRPr lang="hr-HR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1404EECB-8FC6-4833-B4E2-E28B485D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454" y="3223196"/>
            <a:ext cx="1142375" cy="11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70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</a:rPr>
              <a:t>IZLAZNA KARTICA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82AC6BDE-3086-4AB6-A2EE-26B4EC650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111" y="2279530"/>
            <a:ext cx="3903689" cy="45784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dirty="0"/>
              <a:t>Napiši tri rečenice o očuvanju zdravlja. Prilikom pisanja rečenica upotrijebi pojmove: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dirty="0"/>
              <a:t>zdravlje,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dirty="0"/>
              <a:t>alergija,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dirty="0"/>
              <a:t>pitka voda,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dirty="0"/>
              <a:t>ekološki uzgojena hrana,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r-HR" b="1" dirty="0"/>
              <a:t>pravilna i uravnotežena prehrana</a:t>
            </a:r>
            <a:r>
              <a:rPr lang="hr-HR" dirty="0"/>
              <a:t>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661D900-69BB-4FC2-ADED-050E901D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56358"/>
            <a:ext cx="6477000" cy="43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317</Words>
  <Application>Microsoft Office PowerPoint</Application>
  <PresentationFormat>Custom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Slide 1</vt:lpstr>
      <vt:lpstr>KAKO ČUVAMO VLASTITO ZDRAVLJE </vt:lpstr>
      <vt:lpstr>Čuvajući prirodu, čuvamo i vlastito zdravlje</vt:lpstr>
      <vt:lpstr>1. Svjež zrak</vt:lpstr>
      <vt:lpstr>2. Pitka voda</vt:lpstr>
      <vt:lpstr>3. Pravilna i uravnotežena prehrana</vt:lpstr>
      <vt:lpstr>4. Umjereno izlaganje Suncu</vt:lpstr>
      <vt:lpstr>   Vježbom ponovi …</vt:lpstr>
      <vt:lpstr>IZLAZNA KARTICA</vt:lpstr>
      <vt:lpstr>Kako čuvamo vlastito zdravlje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28</cp:revision>
  <dcterms:created xsi:type="dcterms:W3CDTF">2021-01-04T08:54:24Z</dcterms:created>
  <dcterms:modified xsi:type="dcterms:W3CDTF">2021-08-13T12:49:48Z</dcterms:modified>
</cp:coreProperties>
</file>